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1" r:id="rId6"/>
    <p:sldId id="262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5860" autoAdjust="0"/>
  </p:normalViewPr>
  <p:slideViewPr>
    <p:cSldViewPr>
      <p:cViewPr varScale="1">
        <p:scale>
          <a:sx n="76" d="100"/>
          <a:sy n="76" d="100"/>
        </p:scale>
        <p:origin x="-26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F75CA-A26E-4930-AD4F-D7405EC3F32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6A526A-7B00-4DFB-8C57-08EF89662E73}">
      <dgm:prSet phldrT="[Текст]" custT="1"/>
      <dgm:spPr/>
      <dgm:t>
        <a:bodyPr/>
        <a:lstStyle/>
        <a:p>
          <a:pPr algn="l"/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/>
            </a:rPr>
            <a:t>Повышение самооценки     ребенка   </a:t>
          </a:r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/>
            </a:rPr>
            <a:t>	</a:t>
          </a:r>
          <a:endParaRPr lang="ru-RU" sz="1800" dirty="0"/>
        </a:p>
      </dgm:t>
    </dgm:pt>
    <dgm:pt modelId="{324FFA3F-CBB4-4E92-8B78-EF29D3C47520}" type="parTrans" cxnId="{3CE5D152-6D78-49F0-8C1D-FDE9112D0BB3}">
      <dgm:prSet/>
      <dgm:spPr/>
      <dgm:t>
        <a:bodyPr/>
        <a:lstStyle/>
        <a:p>
          <a:endParaRPr lang="ru-RU"/>
        </a:p>
      </dgm:t>
    </dgm:pt>
    <dgm:pt modelId="{E9E80AF3-6183-47BA-A58B-BB6A14ED295A}" type="sibTrans" cxnId="{3CE5D152-6D78-49F0-8C1D-FDE9112D0BB3}">
      <dgm:prSet/>
      <dgm:spPr/>
      <dgm:t>
        <a:bodyPr/>
        <a:lstStyle/>
        <a:p>
          <a:endParaRPr lang="ru-RU"/>
        </a:p>
      </dgm:t>
    </dgm:pt>
    <dgm:pt modelId="{4B5AE6F6-C001-4572-8922-2EF445D9D56B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Недотроги, Солнышко, Закончи предложение, За что меня любит мам, Если бы я был Буратино,  Рыбаки и рыбка, Робкий и смелый котёнок.</a:t>
          </a:r>
          <a:endParaRPr lang="ru-RU" sz="2000" dirty="0"/>
        </a:p>
      </dgm:t>
    </dgm:pt>
    <dgm:pt modelId="{24D18750-3BFD-4743-AF14-899BAC920924}" type="parTrans" cxnId="{DB9FCDB1-95FE-4973-B015-C8AB3DB6D968}">
      <dgm:prSet/>
      <dgm:spPr/>
      <dgm:t>
        <a:bodyPr/>
        <a:lstStyle/>
        <a:p>
          <a:endParaRPr lang="ru-RU"/>
        </a:p>
      </dgm:t>
    </dgm:pt>
    <dgm:pt modelId="{464D5726-5196-45FB-B574-9620DE09CC7C}" type="sibTrans" cxnId="{DB9FCDB1-95FE-4973-B015-C8AB3DB6D968}">
      <dgm:prSet/>
      <dgm:spPr/>
      <dgm:t>
        <a:bodyPr/>
        <a:lstStyle/>
        <a:p>
          <a:endParaRPr lang="ru-RU"/>
        </a:p>
      </dgm:t>
    </dgm:pt>
    <dgm:pt modelId="{FC14E93B-9D80-4F89-9BBC-613950A32B9E}">
      <dgm:prSet phldrT="[Текст]" custT="1"/>
      <dgm:spPr/>
      <dgm:t>
        <a:bodyPr/>
        <a:lstStyle/>
        <a:p>
          <a:pPr algn="l"/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/>
            </a:rPr>
            <a:t>Обучение ребенка умению управлять собой в конкретных, наиболее волнующих его ситуациях</a:t>
          </a:r>
          <a:endParaRPr lang="ru-RU" sz="1800" dirty="0"/>
        </a:p>
      </dgm:t>
    </dgm:pt>
    <dgm:pt modelId="{41BC3F74-C23A-4978-A69E-58828B12AC26}" type="parTrans" cxnId="{73D86AA7-86A1-41E9-81AE-5673F15DD49F}">
      <dgm:prSet/>
      <dgm:spPr/>
      <dgm:t>
        <a:bodyPr/>
        <a:lstStyle/>
        <a:p>
          <a:endParaRPr lang="ru-RU"/>
        </a:p>
      </dgm:t>
    </dgm:pt>
    <dgm:pt modelId="{D7EAF226-556F-416F-8BD4-56AC84BD5920}" type="sibTrans" cxnId="{73D86AA7-86A1-41E9-81AE-5673F15DD49F}">
      <dgm:prSet/>
      <dgm:spPr/>
      <dgm:t>
        <a:bodyPr/>
        <a:lstStyle/>
        <a:p>
          <a:endParaRPr lang="ru-RU"/>
        </a:p>
      </dgm:t>
    </dgm:pt>
    <dgm:pt modelId="{3D254AD1-A111-45DF-AB41-19EE3AAA6AB7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Проигрывание и разбор конкретных ситуаций взаимодействия; сочинение совместных историй, сказок.</a:t>
          </a:r>
        </a:p>
      </dgm:t>
    </dgm:pt>
    <dgm:pt modelId="{5249C2ED-3E0E-4AB2-B23D-440A546E7AE6}" type="parTrans" cxnId="{D5448763-8631-4DD7-A2F7-ED48F4203ACE}">
      <dgm:prSet/>
      <dgm:spPr/>
      <dgm:t>
        <a:bodyPr/>
        <a:lstStyle/>
        <a:p>
          <a:endParaRPr lang="ru-RU"/>
        </a:p>
      </dgm:t>
    </dgm:pt>
    <dgm:pt modelId="{0F0EC97C-0F98-4D40-B605-2567C6E39E38}" type="sibTrans" cxnId="{D5448763-8631-4DD7-A2F7-ED48F4203ACE}">
      <dgm:prSet/>
      <dgm:spPr/>
      <dgm:t>
        <a:bodyPr/>
        <a:lstStyle/>
        <a:p>
          <a:endParaRPr lang="ru-RU"/>
        </a:p>
      </dgm:t>
    </dgm:pt>
    <dgm:pt modelId="{0D6843AC-05DC-49A3-B125-3BB94BEA6C0F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Гусеница, Через стекло, Змейка, Веселый мяч,  Черепашки,  Почувствуй меня.</a:t>
          </a:r>
        </a:p>
      </dgm:t>
    </dgm:pt>
    <dgm:pt modelId="{A2F970F4-9839-46D0-BB50-2C9BAE21C81B}" type="parTrans" cxnId="{58853AB5-2873-4303-A64B-42EC4FFF607A}">
      <dgm:prSet/>
      <dgm:spPr/>
      <dgm:t>
        <a:bodyPr/>
        <a:lstStyle/>
        <a:p>
          <a:endParaRPr lang="ru-RU"/>
        </a:p>
      </dgm:t>
    </dgm:pt>
    <dgm:pt modelId="{A18544C4-2CBC-4BAE-AE8F-D57293AC198E}" type="sibTrans" cxnId="{58853AB5-2873-4303-A64B-42EC4FFF607A}">
      <dgm:prSet/>
      <dgm:spPr/>
      <dgm:t>
        <a:bodyPr/>
        <a:lstStyle/>
        <a:p>
          <a:endParaRPr lang="ru-RU"/>
        </a:p>
      </dgm:t>
    </dgm:pt>
    <dgm:pt modelId="{66D725CC-45AD-4E47-81BE-788008B50B80}">
      <dgm:prSet phldrT="[Текст]" custT="1"/>
      <dgm:spPr/>
      <dgm:t>
        <a:bodyPr/>
        <a:lstStyle/>
        <a:p>
          <a:pPr algn="l"/>
          <a:r>
            <a:rPr lang="ru-RU" sz="2000" b="1" i="0" u="none" strike="noStrike" baseline="0" dirty="0" smtClean="0">
              <a:solidFill>
                <a:srgbClr val="000000"/>
              </a:solidFill>
              <a:latin typeface="Times New Roman"/>
            </a:rPr>
            <a:t>Обучение релаксации, снятию мышечного напряжения </a:t>
          </a:r>
          <a:endParaRPr lang="ru-RU" sz="2000" dirty="0"/>
        </a:p>
      </dgm:t>
    </dgm:pt>
    <dgm:pt modelId="{B1E1CF95-2A11-456C-A1CE-71E6A242248B}" type="parTrans" cxnId="{60E8374A-F7C3-419B-84AA-652A50B036BE}">
      <dgm:prSet/>
      <dgm:spPr/>
      <dgm:t>
        <a:bodyPr/>
        <a:lstStyle/>
        <a:p>
          <a:endParaRPr lang="ru-RU"/>
        </a:p>
      </dgm:t>
    </dgm:pt>
    <dgm:pt modelId="{7E6DBD4F-961E-4E16-BCB5-55C0E354D410}" type="sibTrans" cxnId="{60E8374A-F7C3-419B-84AA-652A50B036BE}">
      <dgm:prSet/>
      <dgm:spPr/>
      <dgm:t>
        <a:bodyPr/>
        <a:lstStyle/>
        <a:p>
          <a:endParaRPr lang="ru-RU"/>
        </a:p>
      </dgm:t>
    </dgm:pt>
    <dgm:pt modelId="{6B03A0BD-ABA7-4A4B-A1EB-E42BF16C2020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 игр, способствующих расслаблению: Олени, Пружинка, Загораем, Штанга, Черепаха,  Морская звезда,  Волшебник сна, Карандаши, Стиральная машина, Тряпичная кукла и солдат, Сосульки, Добрый - злой, весёлый – грустный, Трусливые зайцы.</a:t>
          </a:r>
          <a:endParaRPr lang="ru-RU" sz="1800" dirty="0"/>
        </a:p>
      </dgm:t>
    </dgm:pt>
    <dgm:pt modelId="{DE00D8AA-F18C-45D7-9FA9-0D3CBD6DF338}" type="parTrans" cxnId="{075256CF-5CF8-481D-ADEA-B1CB7045E775}">
      <dgm:prSet/>
      <dgm:spPr/>
      <dgm:t>
        <a:bodyPr/>
        <a:lstStyle/>
        <a:p>
          <a:endParaRPr lang="ru-RU"/>
        </a:p>
      </dgm:t>
    </dgm:pt>
    <dgm:pt modelId="{F4BD5F12-48F3-4CF4-8438-8906B680B360}" type="sibTrans" cxnId="{075256CF-5CF8-481D-ADEA-B1CB7045E775}">
      <dgm:prSet/>
      <dgm:spPr/>
      <dgm:t>
        <a:bodyPr/>
        <a:lstStyle/>
        <a:p>
          <a:endParaRPr lang="ru-RU"/>
        </a:p>
      </dgm:t>
    </dgm:pt>
    <dgm:pt modelId="{68399E33-9CF7-40ED-A58E-C6B54A2E82D1}">
      <dgm:prSet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pPr algn="just"/>
          <a:r>
            <a:rPr lang="ru-RU" sz="18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Тактильный контакт (прикосновения, поглаживания).</a:t>
          </a:r>
        </a:p>
      </dgm:t>
    </dgm:pt>
    <dgm:pt modelId="{40DCFADE-55E5-45E8-82CD-3FE35A9200BD}" type="parTrans" cxnId="{B851A458-C38F-4A87-BF10-5A90CC72BEC3}">
      <dgm:prSet/>
      <dgm:spPr/>
      <dgm:t>
        <a:bodyPr/>
        <a:lstStyle/>
        <a:p>
          <a:endParaRPr lang="ru-RU"/>
        </a:p>
      </dgm:t>
    </dgm:pt>
    <dgm:pt modelId="{793BA874-A117-42E0-BBE2-F59A3EE11595}" type="sibTrans" cxnId="{B851A458-C38F-4A87-BF10-5A90CC72BEC3}">
      <dgm:prSet/>
      <dgm:spPr/>
      <dgm:t>
        <a:bodyPr/>
        <a:lstStyle/>
        <a:p>
          <a:endParaRPr lang="ru-RU"/>
        </a:p>
      </dgm:t>
    </dgm:pt>
    <dgm:pt modelId="{AF7826F3-87F8-458F-83B3-3744CC25B68E}">
      <dgm:prSet phldrT="[Текст]" custT="1"/>
      <dgm:spPr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20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Коллажи « Я увлекаюсь», «Я мечтаю», «Я научился».</a:t>
          </a:r>
        </a:p>
      </dgm:t>
    </dgm:pt>
    <dgm:pt modelId="{A8578DA2-8E23-4849-8235-C53BF09FBC69}" type="parTrans" cxnId="{FBAA63D9-F0AB-44E9-BB7B-C5D48360EB6D}">
      <dgm:prSet/>
      <dgm:spPr/>
      <dgm:t>
        <a:bodyPr/>
        <a:lstStyle/>
        <a:p>
          <a:endParaRPr lang="ru-RU"/>
        </a:p>
      </dgm:t>
    </dgm:pt>
    <dgm:pt modelId="{E8FD4B1E-1C10-4D73-A34E-76E3ABEE4BE2}" type="sibTrans" cxnId="{FBAA63D9-F0AB-44E9-BB7B-C5D48360EB6D}">
      <dgm:prSet/>
      <dgm:spPr/>
      <dgm:t>
        <a:bodyPr/>
        <a:lstStyle/>
        <a:p>
          <a:endParaRPr lang="ru-RU"/>
        </a:p>
      </dgm:t>
    </dgm:pt>
    <dgm:pt modelId="{40BE105E-E783-456D-9D5F-8E5A5D280161}" type="pres">
      <dgm:prSet presAssocID="{2ECF75CA-A26E-4930-AD4F-D7405EC3F3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D5A962-6C79-46ED-A53F-97C474887F92}" type="pres">
      <dgm:prSet presAssocID="{D56A526A-7B00-4DFB-8C57-08EF89662E73}" presName="linNode" presStyleCnt="0"/>
      <dgm:spPr/>
    </dgm:pt>
    <dgm:pt modelId="{860C1663-FC5D-4989-A11C-19652887F796}" type="pres">
      <dgm:prSet presAssocID="{D56A526A-7B00-4DFB-8C57-08EF89662E73}" presName="parentText" presStyleLbl="node1" presStyleIdx="0" presStyleCnt="3" custScaleX="76961" custLinFactNeighborX="-6823" custLinFactNeighborY="4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847D9-4B17-4F46-AEDF-7CE05AECAF26}" type="pres">
      <dgm:prSet presAssocID="{D56A526A-7B00-4DFB-8C57-08EF89662E73}" presName="descendantText" presStyleLbl="alignAccFollowNode1" presStyleIdx="0" presStyleCnt="3" custScaleX="122476" custScaleY="122968" custLinFactNeighborX="5204" custLinFactNeighborY="10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1A3A0-9DA4-4118-9D80-5FF52AC24516}" type="pres">
      <dgm:prSet presAssocID="{E9E80AF3-6183-47BA-A58B-BB6A14ED295A}" presName="sp" presStyleCnt="0"/>
      <dgm:spPr/>
    </dgm:pt>
    <dgm:pt modelId="{060DB19E-8519-4B88-B5DC-98C866E810D1}" type="pres">
      <dgm:prSet presAssocID="{FC14E93B-9D80-4F89-9BBC-613950A32B9E}" presName="linNode" presStyleCnt="0"/>
      <dgm:spPr/>
    </dgm:pt>
    <dgm:pt modelId="{78816010-9E1E-4E1F-B991-D6B29985DC67}" type="pres">
      <dgm:prSet presAssocID="{FC14E93B-9D80-4F89-9BBC-613950A32B9E}" presName="parentText" presStyleLbl="node1" presStyleIdx="1" presStyleCnt="3" custScaleX="72729" custLinFactNeighborX="-360" custLinFactNeighborY="2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0AB58-16F4-4377-8EF5-9845B979D82A}" type="pres">
      <dgm:prSet presAssocID="{FC14E93B-9D80-4F89-9BBC-613950A32B9E}" presName="descendantText" presStyleLbl="alignAccFollowNode1" presStyleIdx="1" presStyleCnt="3" custScaleX="118120" custScaleY="111284" custLinFactNeighborX="-270" custLinFactNeighborY="3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49BD4-3F18-4CAA-8296-9DA9961D49D8}" type="pres">
      <dgm:prSet presAssocID="{D7EAF226-556F-416F-8BD4-56AC84BD5920}" presName="sp" presStyleCnt="0"/>
      <dgm:spPr/>
    </dgm:pt>
    <dgm:pt modelId="{8646210D-EF2D-471D-B524-4CB8735446D5}" type="pres">
      <dgm:prSet presAssocID="{66D725CC-45AD-4E47-81BE-788008B50B80}" presName="linNode" presStyleCnt="0"/>
      <dgm:spPr/>
    </dgm:pt>
    <dgm:pt modelId="{F1E6A442-5043-40DF-8915-9D1730B9F6CE}" type="pres">
      <dgm:prSet presAssocID="{66D725CC-45AD-4E47-81BE-788008B50B80}" presName="parentText" presStyleLbl="node1" presStyleIdx="2" presStyleCnt="3" custScaleX="76961" custLinFactNeighborX="-6823" custLinFactNeighborY="-16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17E08-EDA1-4D96-A01C-078EC2284571}" type="pres">
      <dgm:prSet presAssocID="{66D725CC-45AD-4E47-81BE-788008B50B80}" presName="descendantText" presStyleLbl="alignAccFollowNode1" presStyleIdx="2" presStyleCnt="3" custScaleX="124911" custScaleY="127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256CF-5CF8-481D-ADEA-B1CB7045E775}" srcId="{66D725CC-45AD-4E47-81BE-788008B50B80}" destId="{6B03A0BD-ABA7-4A4B-A1EB-E42BF16C2020}" srcOrd="0" destOrd="0" parTransId="{DE00D8AA-F18C-45D7-9FA9-0D3CBD6DF338}" sibTransId="{F4BD5F12-48F3-4CF4-8438-8906B680B360}"/>
    <dgm:cxn modelId="{C036058A-9708-4CC6-824A-B259F1F60D77}" type="presOf" srcId="{3D254AD1-A111-45DF-AB41-19EE3AAA6AB7}" destId="{A4B0AB58-16F4-4377-8EF5-9845B979D82A}" srcOrd="0" destOrd="0" presId="urn:microsoft.com/office/officeart/2005/8/layout/vList5"/>
    <dgm:cxn modelId="{3CE5D152-6D78-49F0-8C1D-FDE9112D0BB3}" srcId="{2ECF75CA-A26E-4930-AD4F-D7405EC3F328}" destId="{D56A526A-7B00-4DFB-8C57-08EF89662E73}" srcOrd="0" destOrd="0" parTransId="{324FFA3F-CBB4-4E92-8B78-EF29D3C47520}" sibTransId="{E9E80AF3-6183-47BA-A58B-BB6A14ED295A}"/>
    <dgm:cxn modelId="{812740CB-5D26-40A5-B3C6-C475C683140B}" type="presOf" srcId="{6B03A0BD-ABA7-4A4B-A1EB-E42BF16C2020}" destId="{71C17E08-EDA1-4D96-A01C-078EC2284571}" srcOrd="0" destOrd="0" presId="urn:microsoft.com/office/officeart/2005/8/layout/vList5"/>
    <dgm:cxn modelId="{87B4042A-3371-4FDB-98C5-4E72D58EA71E}" type="presOf" srcId="{FC14E93B-9D80-4F89-9BBC-613950A32B9E}" destId="{78816010-9E1E-4E1F-B991-D6B29985DC67}" srcOrd="0" destOrd="0" presId="urn:microsoft.com/office/officeart/2005/8/layout/vList5"/>
    <dgm:cxn modelId="{05437E2C-6BEC-4081-A8A4-D7539E21CF4B}" type="presOf" srcId="{4B5AE6F6-C001-4572-8922-2EF445D9D56B}" destId="{D42847D9-4B17-4F46-AEDF-7CE05AECAF26}" srcOrd="0" destOrd="0" presId="urn:microsoft.com/office/officeart/2005/8/layout/vList5"/>
    <dgm:cxn modelId="{58853AB5-2873-4303-A64B-42EC4FFF607A}" srcId="{FC14E93B-9D80-4F89-9BBC-613950A32B9E}" destId="{0D6843AC-05DC-49A3-B125-3BB94BEA6C0F}" srcOrd="1" destOrd="0" parTransId="{A2F970F4-9839-46D0-BB50-2C9BAE21C81B}" sibTransId="{A18544C4-2CBC-4BAE-AE8F-D57293AC198E}"/>
    <dgm:cxn modelId="{6F4C3ACE-0A4C-478C-8B4F-1F27F5C9F4CD}" type="presOf" srcId="{66D725CC-45AD-4E47-81BE-788008B50B80}" destId="{F1E6A442-5043-40DF-8915-9D1730B9F6CE}" srcOrd="0" destOrd="0" presId="urn:microsoft.com/office/officeart/2005/8/layout/vList5"/>
    <dgm:cxn modelId="{FBAA63D9-F0AB-44E9-BB7B-C5D48360EB6D}" srcId="{D56A526A-7B00-4DFB-8C57-08EF89662E73}" destId="{AF7826F3-87F8-458F-83B3-3744CC25B68E}" srcOrd="1" destOrd="0" parTransId="{A8578DA2-8E23-4849-8235-C53BF09FBC69}" sibTransId="{E8FD4B1E-1C10-4D73-A34E-76E3ABEE4BE2}"/>
    <dgm:cxn modelId="{788223EA-4DD4-41AD-9914-275C1AB1253E}" type="presOf" srcId="{68399E33-9CF7-40ED-A58E-C6B54A2E82D1}" destId="{71C17E08-EDA1-4D96-A01C-078EC2284571}" srcOrd="0" destOrd="1" presId="urn:microsoft.com/office/officeart/2005/8/layout/vList5"/>
    <dgm:cxn modelId="{DB9FCDB1-95FE-4973-B015-C8AB3DB6D968}" srcId="{D56A526A-7B00-4DFB-8C57-08EF89662E73}" destId="{4B5AE6F6-C001-4572-8922-2EF445D9D56B}" srcOrd="0" destOrd="0" parTransId="{24D18750-3BFD-4743-AF14-899BAC920924}" sibTransId="{464D5726-5196-45FB-B574-9620DE09CC7C}"/>
    <dgm:cxn modelId="{BE55BCD0-696D-4B46-9ABA-62538424D0B2}" type="presOf" srcId="{2ECF75CA-A26E-4930-AD4F-D7405EC3F328}" destId="{40BE105E-E783-456D-9D5F-8E5A5D280161}" srcOrd="0" destOrd="0" presId="urn:microsoft.com/office/officeart/2005/8/layout/vList5"/>
    <dgm:cxn modelId="{73D86AA7-86A1-41E9-81AE-5673F15DD49F}" srcId="{2ECF75CA-A26E-4930-AD4F-D7405EC3F328}" destId="{FC14E93B-9D80-4F89-9BBC-613950A32B9E}" srcOrd="1" destOrd="0" parTransId="{41BC3F74-C23A-4978-A69E-58828B12AC26}" sibTransId="{D7EAF226-556F-416F-8BD4-56AC84BD5920}"/>
    <dgm:cxn modelId="{180C76EC-5483-4ABA-9886-DCF1DA9A01F5}" type="presOf" srcId="{AF7826F3-87F8-458F-83B3-3744CC25B68E}" destId="{D42847D9-4B17-4F46-AEDF-7CE05AECAF26}" srcOrd="0" destOrd="1" presId="urn:microsoft.com/office/officeart/2005/8/layout/vList5"/>
    <dgm:cxn modelId="{B851A458-C38F-4A87-BF10-5A90CC72BEC3}" srcId="{66D725CC-45AD-4E47-81BE-788008B50B80}" destId="{68399E33-9CF7-40ED-A58E-C6B54A2E82D1}" srcOrd="1" destOrd="0" parTransId="{40DCFADE-55E5-45E8-82CD-3FE35A9200BD}" sibTransId="{793BA874-A117-42E0-BBE2-F59A3EE11595}"/>
    <dgm:cxn modelId="{D5448763-8631-4DD7-A2F7-ED48F4203ACE}" srcId="{FC14E93B-9D80-4F89-9BBC-613950A32B9E}" destId="{3D254AD1-A111-45DF-AB41-19EE3AAA6AB7}" srcOrd="0" destOrd="0" parTransId="{5249C2ED-3E0E-4AB2-B23D-440A546E7AE6}" sibTransId="{0F0EC97C-0F98-4D40-B605-2567C6E39E38}"/>
    <dgm:cxn modelId="{E187C1AF-416D-45AE-8F94-B3F340214CB6}" type="presOf" srcId="{D56A526A-7B00-4DFB-8C57-08EF89662E73}" destId="{860C1663-FC5D-4989-A11C-19652887F796}" srcOrd="0" destOrd="0" presId="urn:microsoft.com/office/officeart/2005/8/layout/vList5"/>
    <dgm:cxn modelId="{60E8374A-F7C3-419B-84AA-652A50B036BE}" srcId="{2ECF75CA-A26E-4930-AD4F-D7405EC3F328}" destId="{66D725CC-45AD-4E47-81BE-788008B50B80}" srcOrd="2" destOrd="0" parTransId="{B1E1CF95-2A11-456C-A1CE-71E6A242248B}" sibTransId="{7E6DBD4F-961E-4E16-BCB5-55C0E354D410}"/>
    <dgm:cxn modelId="{F50CFC5C-FC82-42BD-9342-FE480AF34C33}" type="presOf" srcId="{0D6843AC-05DC-49A3-B125-3BB94BEA6C0F}" destId="{A4B0AB58-16F4-4377-8EF5-9845B979D82A}" srcOrd="0" destOrd="1" presId="urn:microsoft.com/office/officeart/2005/8/layout/vList5"/>
    <dgm:cxn modelId="{C0A6F5FF-EEED-4FD7-8482-113A1004E5D4}" type="presParOf" srcId="{40BE105E-E783-456D-9D5F-8E5A5D280161}" destId="{08D5A962-6C79-46ED-A53F-97C474887F92}" srcOrd="0" destOrd="0" presId="urn:microsoft.com/office/officeart/2005/8/layout/vList5"/>
    <dgm:cxn modelId="{4A355039-7174-4DAE-AA8E-7439805B69E8}" type="presParOf" srcId="{08D5A962-6C79-46ED-A53F-97C474887F92}" destId="{860C1663-FC5D-4989-A11C-19652887F796}" srcOrd="0" destOrd="0" presId="urn:microsoft.com/office/officeart/2005/8/layout/vList5"/>
    <dgm:cxn modelId="{06081205-E787-4FF1-AD2B-4B8958E72A64}" type="presParOf" srcId="{08D5A962-6C79-46ED-A53F-97C474887F92}" destId="{D42847D9-4B17-4F46-AEDF-7CE05AECAF26}" srcOrd="1" destOrd="0" presId="urn:microsoft.com/office/officeart/2005/8/layout/vList5"/>
    <dgm:cxn modelId="{1523B165-66B2-4792-93A0-B25CF6809981}" type="presParOf" srcId="{40BE105E-E783-456D-9D5F-8E5A5D280161}" destId="{EAB1A3A0-9DA4-4118-9D80-5FF52AC24516}" srcOrd="1" destOrd="0" presId="urn:microsoft.com/office/officeart/2005/8/layout/vList5"/>
    <dgm:cxn modelId="{C77B0483-65AF-4E42-ACD7-227A7CB91FE9}" type="presParOf" srcId="{40BE105E-E783-456D-9D5F-8E5A5D280161}" destId="{060DB19E-8519-4B88-B5DC-98C866E810D1}" srcOrd="2" destOrd="0" presId="urn:microsoft.com/office/officeart/2005/8/layout/vList5"/>
    <dgm:cxn modelId="{2D0ADD95-9503-46B0-9622-038BFBDE3DD2}" type="presParOf" srcId="{060DB19E-8519-4B88-B5DC-98C866E810D1}" destId="{78816010-9E1E-4E1F-B991-D6B29985DC67}" srcOrd="0" destOrd="0" presId="urn:microsoft.com/office/officeart/2005/8/layout/vList5"/>
    <dgm:cxn modelId="{73412FD3-4981-4AE4-A4A8-1880739CD607}" type="presParOf" srcId="{060DB19E-8519-4B88-B5DC-98C866E810D1}" destId="{A4B0AB58-16F4-4377-8EF5-9845B979D82A}" srcOrd="1" destOrd="0" presId="urn:microsoft.com/office/officeart/2005/8/layout/vList5"/>
    <dgm:cxn modelId="{E657D44B-E745-4BA0-B88C-6DC16568AA2B}" type="presParOf" srcId="{40BE105E-E783-456D-9D5F-8E5A5D280161}" destId="{22349BD4-3F18-4CAA-8296-9DA9961D49D8}" srcOrd="3" destOrd="0" presId="urn:microsoft.com/office/officeart/2005/8/layout/vList5"/>
    <dgm:cxn modelId="{034715D1-DDCC-445D-B6EA-8D43500F4636}" type="presParOf" srcId="{40BE105E-E783-456D-9D5F-8E5A5D280161}" destId="{8646210D-EF2D-471D-B524-4CB8735446D5}" srcOrd="4" destOrd="0" presId="urn:microsoft.com/office/officeart/2005/8/layout/vList5"/>
    <dgm:cxn modelId="{98332537-C698-466A-B471-E7E59BAB823A}" type="presParOf" srcId="{8646210D-EF2D-471D-B524-4CB8735446D5}" destId="{F1E6A442-5043-40DF-8915-9D1730B9F6CE}" srcOrd="0" destOrd="0" presId="urn:microsoft.com/office/officeart/2005/8/layout/vList5"/>
    <dgm:cxn modelId="{0AC12272-D83C-4A09-AE80-A7875EED5C20}" type="presParOf" srcId="{8646210D-EF2D-471D-B524-4CB8735446D5}" destId="{71C17E08-EDA1-4D96-A01C-078EC22845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847D9-4B17-4F46-AEDF-7CE05AECAF26}">
      <dsp:nvSpPr>
        <dsp:cNvPr id="0" name=""/>
        <dsp:cNvSpPr/>
      </dsp:nvSpPr>
      <dsp:spPr>
        <a:xfrm rot="5400000">
          <a:off x="4712566" y="-2240716"/>
          <a:ext cx="1735950" cy="65364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Недотроги, Солнышко, Закончи предложение, За что меня любит мам, Если бы я был Буратино,  Рыбаки и рыбка, Робкий и смелый котёнок.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Коллажи « Я увлекаюсь», «Я мечтаю», «Я научился».</a:t>
          </a:r>
        </a:p>
      </dsp:txBody>
      <dsp:txXfrm rot="-5400000">
        <a:off x="2312327" y="244265"/>
        <a:ext cx="6451686" cy="1566466"/>
      </dsp:txXfrm>
    </dsp:sp>
    <dsp:sp modelId="{860C1663-FC5D-4989-A11C-19652887F796}">
      <dsp:nvSpPr>
        <dsp:cNvPr id="0" name=""/>
        <dsp:cNvSpPr/>
      </dsp:nvSpPr>
      <dsp:spPr>
        <a:xfrm>
          <a:off x="0" y="72240"/>
          <a:ext cx="2310376" cy="1764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u="none" strike="noStrike" kern="1200" baseline="0" dirty="0" smtClean="0">
              <a:solidFill>
                <a:srgbClr val="000000"/>
              </a:solidFill>
              <a:latin typeface="Times New Roman"/>
            </a:rPr>
            <a:t>Повышение самооценки     ребенка   </a:t>
          </a:r>
          <a:r>
            <a:rPr lang="ru-RU" sz="1800" b="0" i="0" u="none" strike="noStrike" kern="1200" baseline="0" dirty="0" smtClean="0">
              <a:solidFill>
                <a:srgbClr val="000000"/>
              </a:solidFill>
              <a:latin typeface="Times New Roman"/>
            </a:rPr>
            <a:t>	</a:t>
          </a:r>
          <a:endParaRPr lang="ru-RU" sz="1800" kern="1200" dirty="0"/>
        </a:p>
      </dsp:txBody>
      <dsp:txXfrm>
        <a:off x="86142" y="158382"/>
        <a:ext cx="2138092" cy="1592352"/>
      </dsp:txXfrm>
    </dsp:sp>
    <dsp:sp modelId="{A4B0AB58-16F4-4377-8EF5-9845B979D82A}">
      <dsp:nvSpPr>
        <dsp:cNvPr id="0" name=""/>
        <dsp:cNvSpPr/>
      </dsp:nvSpPr>
      <dsp:spPr>
        <a:xfrm rot="5400000">
          <a:off x="4768472" y="-500126"/>
          <a:ext cx="1571006" cy="65717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Проигрывание и разбор конкретных ситуаций взаимодействия; сочинение совместных историй, сказок.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Игры: Гусеница, Через стекло, Змейка, Веселый мяч,  Черепашки,  Почувствуй меня.</a:t>
          </a:r>
        </a:p>
      </dsp:txBody>
      <dsp:txXfrm rot="-5400000">
        <a:off x="2268081" y="2076955"/>
        <a:ext cx="6495099" cy="1417626"/>
      </dsp:txXfrm>
    </dsp:sp>
    <dsp:sp modelId="{78816010-9E1E-4E1F-B991-D6B29985DC67}">
      <dsp:nvSpPr>
        <dsp:cNvPr id="0" name=""/>
        <dsp:cNvSpPr/>
      </dsp:nvSpPr>
      <dsp:spPr>
        <a:xfrm>
          <a:off x="0" y="1857382"/>
          <a:ext cx="2276094" cy="1764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u="none" strike="noStrike" kern="1200" baseline="0" dirty="0" smtClean="0">
              <a:solidFill>
                <a:srgbClr val="000000"/>
              </a:solidFill>
              <a:latin typeface="Times New Roman"/>
            </a:rPr>
            <a:t>Обучение ребенка умению управлять собой в конкретных, наиболее волнующих его ситуациях</a:t>
          </a:r>
          <a:endParaRPr lang="ru-RU" sz="1800" kern="1200" dirty="0"/>
        </a:p>
      </dsp:txBody>
      <dsp:txXfrm>
        <a:off x="86142" y="1943524"/>
        <a:ext cx="2103810" cy="1592352"/>
      </dsp:txXfrm>
    </dsp:sp>
    <dsp:sp modelId="{71C17E08-EDA1-4D96-A01C-078EC2284571}">
      <dsp:nvSpPr>
        <dsp:cNvPr id="0" name=""/>
        <dsp:cNvSpPr/>
      </dsp:nvSpPr>
      <dsp:spPr>
        <a:xfrm rot="5400000">
          <a:off x="4665212" y="1318397"/>
          <a:ext cx="1793831" cy="65696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strike="noStrike" kern="1200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Комплекс игр, способствующих расслаблению: Олени, Пружинка, Загораем, Штанга, Черепаха,  Морская звезда,  Волшебник сна, Карандаши, Стиральная машина, Тряпичная кукла и солдат, Сосульки, Добрый - злой, весёлый – грустный, Трусливые зайцы.</a:t>
          </a:r>
          <a:endParaRPr lang="ru-RU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i="0" u="none" strike="noStrike" kern="1200" baseline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Тактильный контакт (прикосновения, поглаживания).</a:t>
          </a:r>
        </a:p>
      </dsp:txBody>
      <dsp:txXfrm rot="-5400000">
        <a:off x="2277294" y="3793883"/>
        <a:ext cx="6482100" cy="1618695"/>
      </dsp:txXfrm>
    </dsp:sp>
    <dsp:sp modelId="{F1E6A442-5043-40DF-8915-9D1730B9F6CE}">
      <dsp:nvSpPr>
        <dsp:cNvPr id="0" name=""/>
        <dsp:cNvSpPr/>
      </dsp:nvSpPr>
      <dsp:spPr>
        <a:xfrm>
          <a:off x="0" y="3691513"/>
          <a:ext cx="2276858" cy="1764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none" strike="noStrike" kern="1200" baseline="0" dirty="0" smtClean="0">
              <a:solidFill>
                <a:srgbClr val="000000"/>
              </a:solidFill>
              <a:latin typeface="Times New Roman"/>
            </a:rPr>
            <a:t>Обучение релаксации, снятию мышечного напряжения </a:t>
          </a:r>
          <a:endParaRPr lang="ru-RU" sz="2000" kern="1200" dirty="0"/>
        </a:p>
      </dsp:txBody>
      <dsp:txXfrm>
        <a:off x="86142" y="3777655"/>
        <a:ext cx="2104574" cy="1592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01EC4-141B-4694-8231-BA3858306047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3EE41-3408-4BB0-8218-281615366C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5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Проводим игру на знакомство (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Группа встает в два круга - внешний и внутренний, лицом к лицу. Получившиеся пары знакомятся: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говорят свое  имя и комплимент на против стоящему,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сигналу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внутренний круг смещается вправо на одного человека. Цикл повторяется, пока не будет пройден весь круг.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игры, коллеги садятся на свои места и в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это время мы раздаем листочки с обратной связью (вопросы для обратной связи будут напечатаны на листочках разного цвета: желтого, синего, красного, зеленого, таким образом мы разделим педагогов для работы в подгруппах.)</a:t>
            </a:r>
          </a:p>
          <a:p>
            <a:endParaRPr lang="ru-RU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этого показываем сценку для педагогов ( воспитатель, тревожный ребенок и нормотипичный ребенок),  задача воспитателей определить о каких детях пойдет речь на нашей встрече. (эта вся работа проделывается до того, как включим 1 слайд с темой нашего семинара).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На слайде представлен перечень игр ,</a:t>
            </a:r>
            <a:r>
              <a:rPr lang="ru-RU" baseline="0" dirty="0" smtClean="0"/>
              <a:t> которые вы – уважаемые педагоги , можете использовать в работе с тревожными детьми. Мы с коллегами предлагаем вам сейчас поиграть в некоторые из них. Например: « Гусеница», « Стиральная машина» и « Черепаха».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представлен список рекомендуемой литературы, которую вы можете использовать в работе с тревожными детьми. Спасибо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настоящее время  группы</a:t>
            </a:r>
            <a:r>
              <a:rPr lang="ru-RU" baseline="0" dirty="0" smtClean="0"/>
              <a:t> детского сада посещают разные дети: </a:t>
            </a:r>
            <a:r>
              <a:rPr lang="ru-RU" baseline="0" dirty="0" err="1" smtClean="0"/>
              <a:t>гиперактивные</a:t>
            </a:r>
            <a:r>
              <a:rPr lang="ru-RU" baseline="0" dirty="0" smtClean="0"/>
              <a:t>, агрессивные  и тревожные. О взаимодействии с агрессивными и </a:t>
            </a:r>
            <a:r>
              <a:rPr lang="ru-RU" baseline="0" dirty="0" err="1" smtClean="0"/>
              <a:t>гиперактивными</a:t>
            </a:r>
            <a:r>
              <a:rPr lang="ru-RU" baseline="0" dirty="0" smtClean="0"/>
              <a:t> детьми ранее уже были проведены семинары для вас. А сегодня наш семинар посвящен тревожным детям. Читаем 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Что же такое тревожность !?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психологическом словаре дано следующее определение</a:t>
            </a:r>
            <a:r>
              <a:rPr lang="ru-RU" dirty="0" smtClean="0"/>
              <a:t> «</a:t>
            </a:r>
            <a:r>
              <a:rPr lang="ru-RU" sz="1200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индивидуальная психологическая особенность, заключающаяся в повышенной склонности испытывать беспокойство в самых различных жизненных ситуациях».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Следует отличать  тревожность,</a:t>
            </a:r>
            <a:r>
              <a:rPr lang="ru-RU" sz="1200" baseline="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тревоги и страха</a:t>
            </a:r>
            <a:r>
              <a:rPr lang="ru-RU" sz="12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Тревога — это эпизодические проявления беспокойства, волнения ребенка, то тревожность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является устойчивым состоянием.</a:t>
            </a:r>
            <a:r>
              <a:rPr lang="ru-RU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Тревожность не связана с какой-либо определенной ситуацией, с предметом и проявляется почти всегда.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человек боится чего то конкретного, здесь мы уже говорим про страх.  </a:t>
            </a:r>
            <a:r>
              <a:rPr lang="ru-RU" altLang="ru-RU" sz="1200" dirty="0" smtClean="0">
                <a:latin typeface="Times New Roman" pitchFamily="18" charset="0"/>
              </a:rPr>
              <a:t> Страхи у детей</a:t>
            </a:r>
            <a:r>
              <a:rPr lang="ru-RU" altLang="ru-RU" sz="1200" baseline="0" dirty="0" smtClean="0">
                <a:latin typeface="Times New Roman" pitchFamily="18" charset="0"/>
              </a:rPr>
              <a:t> в определенном возрасте является нормой. Читают со слайда. </a:t>
            </a:r>
            <a:r>
              <a:rPr lang="ru-RU" altLang="ru-RU" sz="1200" b="0" baseline="0" dirty="0" smtClean="0">
                <a:latin typeface="Times New Roman" pitchFamily="18" charset="0"/>
              </a:rPr>
              <a:t>К</a:t>
            </a:r>
            <a:r>
              <a:rPr lang="ru-RU" altLang="ru-RU" sz="1200" b="0" dirty="0" smtClean="0">
                <a:latin typeface="Times New Roman" pitchFamily="18" charset="0"/>
              </a:rPr>
              <a:t>огда мы замечаем ,что у ребенка начинают</a:t>
            </a:r>
            <a:r>
              <a:rPr lang="ru-RU" altLang="ru-RU" sz="1200" b="0" baseline="0" dirty="0" smtClean="0">
                <a:latin typeface="Times New Roman" pitchFamily="18" charset="0"/>
              </a:rPr>
              <a:t> возникать более выраженные симптомы </a:t>
            </a:r>
            <a:r>
              <a:rPr lang="ru-RU" altLang="ru-RU" sz="1200" b="0" dirty="0" smtClean="0">
                <a:latin typeface="Times New Roman" pitchFamily="18" charset="0"/>
              </a:rPr>
              <a:t>на травмирующую</a:t>
            </a:r>
            <a:r>
              <a:rPr lang="ru-RU" altLang="ru-RU" sz="1200" b="0" baseline="0" dirty="0" smtClean="0">
                <a:latin typeface="Times New Roman" pitchFamily="18" charset="0"/>
              </a:rPr>
              <a:t> ситуацию (ночные кошмары, </a:t>
            </a:r>
            <a:r>
              <a:rPr lang="ru-RU" altLang="ru-RU" sz="1200" b="0" baseline="0" dirty="0" err="1" smtClean="0">
                <a:latin typeface="Times New Roman" pitchFamily="18" charset="0"/>
              </a:rPr>
              <a:t>энурез</a:t>
            </a:r>
            <a:r>
              <a:rPr lang="ru-RU" altLang="ru-RU" sz="1200" b="0" baseline="0" dirty="0" smtClean="0">
                <a:latin typeface="Times New Roman" pitchFamily="18" charset="0"/>
              </a:rPr>
              <a:t>, выраженные социальные ограничения) то тогда стоит обратиться к специалисту.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>
                <a:solidFill>
                  <a:srgbClr val="C00000"/>
                </a:solidFill>
              </a:rPr>
              <a:t> А что же является</a:t>
            </a:r>
            <a:r>
              <a:rPr lang="ru-RU" b="0" baseline="0" dirty="0" smtClean="0">
                <a:solidFill>
                  <a:srgbClr val="C00000"/>
                </a:solidFill>
              </a:rPr>
              <a:t> п</a:t>
            </a:r>
            <a:r>
              <a:rPr lang="ru-RU" b="0" dirty="0" smtClean="0">
                <a:solidFill>
                  <a:srgbClr val="C00000"/>
                </a:solidFill>
              </a:rPr>
              <a:t>ричинами тревожности?. </a:t>
            </a:r>
            <a:r>
              <a:rPr lang="ru-RU" b="0" baseline="0" dirty="0" smtClean="0">
                <a:solidFill>
                  <a:srgbClr val="C00000"/>
                </a:solidFill>
              </a:rPr>
              <a:t> К ним относятся причины </a:t>
            </a:r>
            <a:r>
              <a:rPr lang="ru-RU" b="0" dirty="0" smtClean="0">
                <a:solidFill>
                  <a:srgbClr val="C00000"/>
                </a:solidFill>
              </a:rPr>
              <a:t>биологического</a:t>
            </a:r>
            <a:r>
              <a:rPr lang="ru-RU" b="0" baseline="0" dirty="0" smtClean="0">
                <a:solidFill>
                  <a:srgbClr val="C00000"/>
                </a:solidFill>
              </a:rPr>
              <a:t> характера</a:t>
            </a:r>
            <a:r>
              <a:rPr lang="ru-RU" b="0" dirty="0" smtClean="0">
                <a:solidFill>
                  <a:srgbClr val="C00000"/>
                </a:solidFill>
              </a:rPr>
              <a:t> это</a:t>
            </a:r>
            <a:r>
              <a:rPr lang="ru-RU" b="0" baseline="0" dirty="0" smtClean="0">
                <a:solidFill>
                  <a:srgbClr val="C00000"/>
                </a:solidFill>
              </a:rPr>
              <a:t> 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собенности темперамента ( чаще всего в группе риска холерики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мелонхолики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тип нервной системы, отягощённый неврологический статус (ВЧД, ММД, ППЦНС и т.д.). </a:t>
            </a:r>
            <a:r>
              <a:rPr lang="ru-RU" sz="1200" b="0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>
                <a:solidFill>
                  <a:srgbClr val="C00000"/>
                </a:solidFill>
              </a:rPr>
              <a:t>Социально- психологические причины – это </a:t>
            </a:r>
            <a:r>
              <a:rPr lang="ru-RU" b="0" dirty="0" err="1" smtClean="0">
                <a:solidFill>
                  <a:srgbClr val="C00000"/>
                </a:solidFill>
              </a:rPr>
              <a:t>булинг</a:t>
            </a:r>
            <a:r>
              <a:rPr lang="ru-RU" b="0" dirty="0" smtClean="0">
                <a:solidFill>
                  <a:srgbClr val="C00000"/>
                </a:solidFill>
              </a:rPr>
              <a:t> со стороны сверстников и взрослых, тревожность одного из</a:t>
            </a:r>
            <a:r>
              <a:rPr lang="ru-RU" b="0" baseline="0" dirty="0" smtClean="0">
                <a:solidFill>
                  <a:srgbClr val="C00000"/>
                </a:solidFill>
              </a:rPr>
              <a:t> родителей ребенка 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значимые люди часто находятся в напряжении,  склонны испытывать тревогу по любым поводам, то у ребёнка будет выраженный тревожный тип личности).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Но главная причина тревожности по мнению многих экспертов кроется в нарушении детско-родительских отношений – это и завышенные требования к детям,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противоречивыми требования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(папа разрешает, мама запрещает), унижения, скандалы в семье,  развод родителей.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b="0" dirty="0" smtClean="0">
              <a:solidFill>
                <a:srgbClr val="C00000"/>
              </a:solidFill>
            </a:endParaRPr>
          </a:p>
          <a:p>
            <a:r>
              <a:rPr lang="ru-RU" b="0" dirty="0" smtClean="0">
                <a:solidFill>
                  <a:srgbClr val="C00000"/>
                </a:solidFill>
              </a:rPr>
              <a:t>Педагогам предлагаем работу</a:t>
            </a:r>
            <a:r>
              <a:rPr lang="ru-RU" b="0" baseline="0" dirty="0" smtClean="0">
                <a:solidFill>
                  <a:srgbClr val="C00000"/>
                </a:solidFill>
              </a:rPr>
              <a:t> в подгруппах ( 2-4 подгруппы). Раздаем листы формата А4 с напечатанными признаками гиперактивных, тревожных и агрессивных детей. Задача воспитателей отметить качества присущие тревожным детям, после, общее обсуждение.</a:t>
            </a:r>
            <a:endParaRPr lang="ru-RU" b="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 обсуждения подводим итог и обобщаем  портрет тревожного ребенка. Читаем со слайда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того,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что бы убедиться относиться ли данный ребенок к числу тревожных вы можете использовать данный опросник.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Каждый положительный ответ будет засчитан как 1 балл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Высокая тревожность — 15-20 баллов.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Средняя — 7—14 баллов.</a:t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Низкая — 1-6 баллов.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Делим педагогов на 2-4 подгруппы</a:t>
            </a:r>
            <a:r>
              <a:rPr lang="ru-RU" baseline="0" dirty="0" smtClean="0"/>
              <a:t> и предлагаем проблемные ситуации, их задача создать алгоритм действий в данной ситуации. Общее обсуждение.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Исходя из анализа данных ситуаций, мы</a:t>
            </a:r>
            <a:r>
              <a:rPr lang="ru-RU" baseline="0" dirty="0" smtClean="0"/>
              <a:t> пришли с вами единому мнению, на слайде представлены рекомендации по взаимодействию с тревожными детьми. </a:t>
            </a:r>
          </a:p>
          <a:p>
            <a:r>
              <a:rPr lang="ru-RU" baseline="0" dirty="0" smtClean="0"/>
              <a:t>Выборочно озвучиваем некоторые пункты из слайда.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мимо рекомендаций  в своей работе вы можете использовать методы и приемы, направленные на повышение самооценки ребенка, на снятие мышечного</a:t>
            </a:r>
            <a:r>
              <a:rPr lang="ru-RU" baseline="0" dirty="0" smtClean="0"/>
              <a:t> напряжения, на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бучение ребенка умению управлять собой в конкретных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ситуациях. На слайде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вы видите фотографии стендов, которые можно оформить у себя в группе для повышения самооценки тревожного ребенка. ( Поясняем, что представляю собой приемы указанные на слайде)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3EE41-3408-4BB0-8218-281615366C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tres.ru/author/tina-peyn-brays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786874" cy="2143140"/>
          </a:xfrm>
        </p:spPr>
        <p:txBody>
          <a:bodyPr>
            <a:noAutofit/>
          </a:bodyPr>
          <a:lstStyle/>
          <a:p>
            <a:pPr algn="ctr"/>
            <a:r>
              <a:rPr lang="ru-RU" sz="54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педагогов с тревожными детьми.</a:t>
            </a:r>
            <a:endParaRPr lang="ru-RU" sz="5400" b="1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500570"/>
            <a:ext cx="5286380" cy="2214578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Педагоги-психологи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МАДОУ ЦРР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/с №50: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Смирнова Наталья Александровна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Леоненко Людмила Геннадьевна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Порохина Ольга Владимировна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с тревожными детьми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848756" cy="550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рекомендуемой литературы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54162"/>
            <a:ext cx="8777318" cy="5160986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1.Спокойные. Как помочь детям справляться со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страхоми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тревогой. К.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Кресвелл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Л.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Уиллеттс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Шпаргалка для родителей: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с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гиперактивными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агрессивными, тревожными . Лютова Е. К., Монина Г. Б. 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Тревожные дети. Как превратить беспокойство в жизнестойкость.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Гроуз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Ричардсон.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Тревожные родители. Ответы на вопросы о жизни с ребенком от А до Я.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Брайсон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Тревожность у детей и подростков: психологическая природа и возрастная динамика. Прихожан А. М.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Тревожность и возможности ее снижения у детей.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Макшанцева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Тревога - как одна из основных проблем, возникающих у ребенка в процессе социализации. Козлова Е.В.</a:t>
            </a:r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458200" cy="3143272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5429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>Высокий уровень тревожности у ребенка — вторая по частоте среди проблем детской психики (первая - поведенческие расстройства). Её клинические признаки отмечаются примерно у 8% детей. К сожалению, этот показатель растёт. </a:t>
            </a:r>
            <a:endParaRPr lang="ru-RU" altLang="ru-RU" sz="28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26" name="Picture 2" descr="C:\Users\Александр Олегович\Desktop\13dd085ddd1848f12ce7c7ab8420ad9b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643314"/>
            <a:ext cx="5103826" cy="3046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Различие понятий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Тревожность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индивидуальная психологическая особенность, заключающаяся в повышенной склонности испытывать беспокойство в самых различных жизненных ситуациях.</a:t>
            </a:r>
          </a:p>
          <a:p>
            <a:pPr marL="0" indent="0" algn="just">
              <a:buNone/>
            </a:pP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Тревога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- это эпизодические проявления беспокойства и волнения.</a:t>
            </a:r>
          </a:p>
          <a:p>
            <a:pPr marL="0" indent="0" algn="just">
              <a:buNone/>
            </a:pPr>
            <a:endParaRPr lang="ru-RU" sz="3600" b="1" cap="all" dirty="0" smtClean="0">
              <a:solidFill>
                <a:schemeClr val="tx1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чувство, возникшее в ответ на действие угрожающих факторов.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2 года -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 боязнь резкого звука, боли, высоты.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3 года  -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страх перед наказанием.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От 3 до 5 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лет - страх сказочных персонажей,  одиночества, темноты и замкнутого пространства.</a:t>
            </a:r>
          </a:p>
          <a:p>
            <a:pPr marL="0" indent="0" algn="just">
              <a:buNone/>
            </a:pPr>
            <a:r>
              <a:rPr lang="ru-RU" altLang="ru-RU" sz="2300" b="1" dirty="0" smtClean="0">
                <a:solidFill>
                  <a:schemeClr val="tx1"/>
                </a:solidFill>
                <a:latin typeface="Times New Roman" pitchFamily="18" charset="0"/>
              </a:rPr>
              <a:t>В 6 лет -</a:t>
            </a:r>
            <a:r>
              <a:rPr lang="ru-RU" altLang="ru-RU" sz="2300" dirty="0" smtClean="0">
                <a:solidFill>
                  <a:schemeClr val="tx1"/>
                </a:solidFill>
                <a:latin typeface="Times New Roman" pitchFamily="18" charset="0"/>
              </a:rPr>
              <a:t> страх смерти.</a:t>
            </a:r>
            <a:endParaRPr lang="ru-RU" sz="2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86800" cy="10555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Причины тревожности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410604" cy="5043510"/>
          </a:xfrm>
        </p:spPr>
        <p:txBody>
          <a:bodyPr/>
          <a:lstStyle/>
          <a:p>
            <a:r>
              <a:rPr lang="ru-RU" b="1" dirty="0" smtClean="0"/>
              <a:t>1. </a:t>
            </a:r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Биологические.</a:t>
            </a:r>
          </a:p>
          <a:p>
            <a:endParaRPr lang="ru-RU" b="1" dirty="0" smtClean="0">
              <a:solidFill>
                <a:schemeClr val="tx2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Социально-психологические.</a:t>
            </a:r>
          </a:p>
          <a:p>
            <a:endParaRPr lang="ru-RU" b="1" dirty="0" smtClean="0">
              <a:solidFill>
                <a:schemeClr val="tx2">
                  <a:shade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Нарушение детско-родительских отношений.</a:t>
            </a:r>
          </a:p>
          <a:p>
            <a:endParaRPr lang="ru-RU" dirty="0"/>
          </a:p>
        </p:txBody>
      </p:sp>
      <p:pic>
        <p:nvPicPr>
          <p:cNvPr id="9" name="Содержимое 8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000364" y="4572008"/>
            <a:ext cx="3588078" cy="1977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Портрет тревожного ребенка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857784" cy="5257800"/>
          </a:xfrm>
        </p:spPr>
        <p:txBody>
          <a:bodyPr>
            <a:normAutofit fontScale="55000" lnSpcReduction="20000"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Соматические признаки:</a:t>
            </a:r>
          </a:p>
          <a:p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тремор или дрожь;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учащенное сердцебиение;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ощущение комка в горле;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затрудненность дыхания;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обморочность</a:t>
            </a: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головокружения;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мышечное напряжение;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онемение или покалывания.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37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altLang="ru-RU" sz="4000" b="1" dirty="0" smtClean="0">
                <a:solidFill>
                  <a:schemeClr val="tx1"/>
                </a:solidFill>
                <a:latin typeface="Times New Roman" pitchFamily="18" charset="0"/>
              </a:rPr>
              <a:t> Психологические признаки:</a:t>
            </a:r>
          </a:p>
          <a:p>
            <a:pPr>
              <a:buFont typeface="Arial" pitchFamily="34" charset="0"/>
              <a:buChar char="•"/>
            </a:pPr>
            <a:endParaRPr lang="ru-RU" altLang="ru-RU" sz="4000" b="1" dirty="0" err="1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постоянное беспокойство;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трудность, иногда невозможность сконцентрироваться на чем-либо;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раздражительность;</a:t>
            </a:r>
            <a:b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 нарушения сна;</a:t>
            </a:r>
          </a:p>
          <a:p>
            <a:pPr>
              <a:buFont typeface="Arial" pitchFamily="34" charset="0"/>
              <a:buChar char="•"/>
            </a:pPr>
            <a:endParaRPr lang="ru-RU" altLang="ru-RU" sz="4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4000" dirty="0" smtClean="0">
                <a:solidFill>
                  <a:schemeClr val="tx1"/>
                </a:solidFill>
                <a:latin typeface="Times New Roman" pitchFamily="18" charset="0"/>
              </a:rPr>
              <a:t>навязчивые 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55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Опросник «Уровень тревожности у ребенка» (Лаврентьева Г. П., Титаренко Т. М., 1992)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736"/>
            <a:ext cx="4352956" cy="542926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Ваш ребёнок не может долго работать, не уставая;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Ему трудно сосредоточиться;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Любое задание вызывает излишнее беспокойство;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напряжен и скован во время выполнения заданий;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Смущается чаще других;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говорит о напряженных ситуациях;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правило, краснеет или бледнеет в незнакомой обстановке;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Жалуется, что ему снятся страшные сны;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Руки у него обычно холодные и влажные;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00562" y="1357298"/>
            <a:ext cx="4491038" cy="5500702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Нередко страдает расстройством стула;</a:t>
            </a:r>
          </a:p>
          <a:p>
            <a:pPr lvl="0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ильно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потеет, когда волнуется;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обладает хорошим аппетитом;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Засыпает с трудом, спит беспокойно;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Пуглив, многое вызывает у него страх;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Обычно беспокоен, легко расстраивается;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не может сдержать слезы;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Плохо переносит ожидание;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любит браться за новое дело;</a:t>
            </a:r>
          </a:p>
          <a:p>
            <a:pPr lvl="0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 уверен в себе и своих силах;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Боится сталкиваться с трудностями.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6868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1.Ваня отказался рассказывать стихотворение на празднике.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Саша сидит в уголке группы и ни с кем не играет (молчалив, насторожен).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Лена не отвечает на занятии, опускает голову вниз, скована в движениях.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Арсений отказывается выполнять утреннюю гимнастику с детьми, чуть позже может присоединиться к детям в группе, но не всегда.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0811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педагогам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1.Поручения, которое дается ребенку, должно соответствовать его возможностям.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2.Повышать самооценку тревожного ребенка.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3.Не сравнивайте ребенка.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Не ставить тревожного ребенка в ситуации соревнования, публичного выступления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Предлагая ребенку задание, необходимо подробно выстраивать пути его выполнения, составить план: что мы делаем сейчас, что потом и т.д.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6.Осторожно и дозировано использовать критику.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7.По возможности объясняйте новый материал на знакомых примерах.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8.Чаще обращайтесь к ребенку по имени.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9.Хвалите ребенка даже за незначительный успех.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3214686"/>
            <a:ext cx="4290556" cy="56832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Экран достижений (активности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072066" y="357166"/>
            <a:ext cx="4292241" cy="6397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Экран добрых дел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лександр Олегович\Desktop\Тревожные дети\НАШЕ\IMG_20230407_141329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3476059" cy="2798754"/>
          </a:xfrm>
          <a:prstGeom prst="rect">
            <a:avLst/>
          </a:prstGeom>
          <a:noFill/>
        </p:spPr>
      </p:pic>
      <p:pic>
        <p:nvPicPr>
          <p:cNvPr id="1027" name="Picture 3" descr="C:\Users\Александр Олегович\Desktop\Тревожные дети\НАШЕ\IMG_20230410_19370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4929198"/>
            <a:ext cx="4289425" cy="1753915"/>
          </a:xfrm>
          <a:prstGeom prst="rect">
            <a:avLst/>
          </a:prstGeom>
          <a:noFill/>
        </p:spPr>
      </p:pic>
      <p:pic>
        <p:nvPicPr>
          <p:cNvPr id="1028" name="Picture 4" descr="C:\Users\Александр Олегович\Desktop\2ecd49be29754f043095635deb37c70a.jp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1000108"/>
            <a:ext cx="2786082" cy="3224003"/>
          </a:xfrm>
          <a:prstGeom prst="rect">
            <a:avLst/>
          </a:prstGeom>
          <a:noFill/>
        </p:spPr>
      </p:pic>
      <p:sp>
        <p:nvSpPr>
          <p:cNvPr id="13" name="Текст 7"/>
          <p:cNvSpPr txBox="1">
            <a:spLocks/>
          </p:cNvSpPr>
          <p:nvPr/>
        </p:nvSpPr>
        <p:spPr>
          <a:xfrm>
            <a:off x="4714876" y="4429132"/>
            <a:ext cx="4292241" cy="63976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Персональная выставка</a:t>
            </a:r>
            <a:endParaRPr kumimoji="0" lang="ru-RU" sz="1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9" name="Picture 5" descr="C:\Users\Александр Олегович\Desktop\Тревожные дети\НАШЕ\IMG_20230407_14161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642918"/>
            <a:ext cx="5163946" cy="2357454"/>
          </a:xfrm>
          <a:prstGeom prst="rect">
            <a:avLst/>
          </a:prstGeom>
          <a:noFill/>
        </p:spPr>
      </p:pic>
      <p:sp>
        <p:nvSpPr>
          <p:cNvPr id="15" name="Текст 5"/>
          <p:cNvSpPr txBox="1">
            <a:spLocks/>
          </p:cNvSpPr>
          <p:nvPr/>
        </p:nvSpPr>
        <p:spPr>
          <a:xfrm>
            <a:off x="714348" y="142852"/>
            <a:ext cx="4290556" cy="56832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Мой</a:t>
            </a:r>
            <a:r>
              <a:rPr kumimoji="0" lang="ru-RU" sz="1800" b="1" i="0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выбор</a:t>
            </a:r>
            <a:endParaRPr kumimoji="0" lang="ru-RU" sz="18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507</TotalTime>
  <Words>997</Words>
  <Application>Microsoft Office PowerPoint</Application>
  <PresentationFormat>Экран (4:3)</PresentationFormat>
  <Paragraphs>143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Взаимодействие педагогов с тревожными детьми.</vt:lpstr>
      <vt:lpstr>Актуальность</vt:lpstr>
      <vt:lpstr>Различие понятий</vt:lpstr>
      <vt:lpstr>Причины тревожности</vt:lpstr>
      <vt:lpstr>Портрет тревожного ребенка</vt:lpstr>
      <vt:lpstr>Опросник «Уровень тревожности у ребенка» (Лаврентьева Г. П., Титаренко Т. М., 1992)  </vt:lpstr>
      <vt:lpstr>Ситуации</vt:lpstr>
      <vt:lpstr>Рекомендации педагогам</vt:lpstr>
      <vt:lpstr>Презентация PowerPoint</vt:lpstr>
      <vt:lpstr>Игры с тревожными детьми</vt:lpstr>
      <vt:lpstr>Список рекомендуемой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педагогов с тревожными детьми</dc:title>
  <dc:creator>Александр Олегович</dc:creator>
  <cp:lastModifiedBy>Людмила Ю. Лучинина</cp:lastModifiedBy>
  <cp:revision>56</cp:revision>
  <dcterms:created xsi:type="dcterms:W3CDTF">2023-04-06T12:19:30Z</dcterms:created>
  <dcterms:modified xsi:type="dcterms:W3CDTF">2023-04-20T05:13:55Z</dcterms:modified>
</cp:coreProperties>
</file>